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jpeg" ContentType="image/jpeg"/>
  <Override PartName="/ppt/media/image51.png" ContentType="image/png"/>
  <Override PartName="/ppt/media/image50.png" ContentType="image/png"/>
  <Override PartName="/ppt/media/image45.jpeg" ContentType="image/jpeg"/>
  <Override PartName="/ppt/media/image44.png" ContentType="image/png"/>
  <Override PartName="/ppt/media/image42.png" ContentType="image/png"/>
  <Override PartName="/ppt/media/media41.mp4" ContentType="video/mp4"/>
  <Override PartName="/ppt/media/image40.png" ContentType="image/png"/>
  <Override PartName="/ppt/media/media39.mp4" ContentType="video/mp4"/>
  <Override PartName="/ppt/media/image16.png" ContentType="image/png"/>
  <Override PartName="/ppt/media/image15.png" ContentType="image/png"/>
  <Override PartName="/ppt/media/image37.jpeg" ContentType="image/jpeg"/>
  <Override PartName="/ppt/media/image14.png" ContentType="image/png"/>
  <Override PartName="/ppt/media/image38.png" ContentType="image/png"/>
  <Override PartName="/ppt/media/image13.png" ContentType="image/png"/>
  <Override PartName="/ppt/media/image10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8.jpeg" ContentType="image/jpeg"/>
  <Override PartName="/ppt/media/image11.png" ContentType="image/png"/>
  <Override PartName="/ppt/media/image3.jpeg" ContentType="image/jpeg"/>
  <Override PartName="/ppt/media/image17.png" ContentType="image/png"/>
  <Override PartName="/ppt/media/image18.png" ContentType="image/png"/>
  <Override PartName="/ppt/media/image20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7.jpeg" ContentType="image/jpeg"/>
  <Override PartName="/ppt/media/image26.png" ContentType="image/png"/>
  <Override PartName="/ppt/media/image27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6.png" ContentType="image/png"/>
  <Override PartName="/ppt/media/media43.mp4" ContentType="video/mp4"/>
  <Override PartName="/ppt/media/image4.png" ContentType="image/png"/>
  <Override PartName="/ppt/media/image5.png" ContentType="image/png"/>
  <Override PartName="/ppt/media/media28.mp4" ContentType="video/mp4"/>
  <Override PartName="/ppt/media/image33.jpeg" ContentType="image/jpeg"/>
  <Override PartName="/ppt/media/image34.jpeg" ContentType="image/jpeg"/>
  <Override PartName="/ppt/media/image19.png" ContentType="image/png"/>
  <Override PartName="/ppt/media/image35.jpeg" ContentType="image/jpeg"/>
  <Override PartName="/ppt/media/image29.png" ContentType="image/png"/>
  <Override PartName="/ppt/media/image36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24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Master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5B9B871D-4709-4B04-B3A2-032305A3DF7F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02/03/2020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6298200"/>
            <a:ext cx="537480" cy="5594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F76825D-DDE5-44DC-8C9B-272C20C483D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43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24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28C9859-7F7E-41B3-B9AE-CA08E948CFB9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02/03/2020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0" y="6492960"/>
            <a:ext cx="51948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D61BA1C-069D-4F95-BA6E-C18D5D73211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24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../media/media28.mp4"/><Relationship Id="rId2" Type="http://schemas.microsoft.com/office/2007/relationships/media" Target="../media/media28.mp4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video" Target="../media/media39.mp4"/><Relationship Id="rId2" Type="http://schemas.microsoft.com/office/2007/relationships/media" Target="../media/media39.mp4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video" Target="../media/media41.mp4"/><Relationship Id="rId2" Type="http://schemas.microsoft.com/office/2007/relationships/media" Target="../media/media41.mp4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video" Target="../media/media43.mp4"/><Relationship Id="rId2" Type="http://schemas.microsoft.com/office/2007/relationships/media" Target="../media/media43.mp4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737360" y="1920240"/>
            <a:ext cx="9143640" cy="14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8800" spc="-1" strike="noStrike">
                <a:solidFill>
                  <a:srgbClr val="000000"/>
                </a:solidFill>
                <a:latin typeface="Calibri"/>
              </a:rPr>
              <a:t>data science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595520" y="3432600"/>
            <a:ext cx="9143640" cy="96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</a:rPr>
              <a:t>Alireza Vafaei Sadr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595520" y="6251400"/>
            <a:ext cx="9143640" cy="96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Feb-2020-TeIAS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1595520" y="1416600"/>
            <a:ext cx="9143640" cy="96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8440" y="5558400"/>
            <a:ext cx="1287720" cy="128772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1321920" y="5721480"/>
            <a:ext cx="2194560" cy="113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10320" y="285840"/>
            <a:ext cx="2892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https://digital.nhs.uk/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310320" y="729000"/>
            <a:ext cx="3102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https://healthdata.gov/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335160" y="1152720"/>
            <a:ext cx="7859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https://www.cia.gov/library/publications/the-world-factbook/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13920" y="1527840"/>
            <a:ext cx="2662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https://data.gov.uk/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338760" y="2032560"/>
            <a:ext cx="5016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http://data.europa.eu/euodp/en/data/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322560" y="2511360"/>
            <a:ext cx="5385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https://trends.google.com/trends/explore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316440" y="2972880"/>
            <a:ext cx="4304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https://www.google.com/finance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1" name="CustomShape 8"/>
          <p:cNvSpPr/>
          <p:nvPr/>
        </p:nvSpPr>
        <p:spPr>
          <a:xfrm>
            <a:off x="331200" y="3390840"/>
            <a:ext cx="3317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https://wiki.dbpedia.org/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2" name="CustomShape 9"/>
          <p:cNvSpPr/>
          <p:nvPr/>
        </p:nvSpPr>
        <p:spPr>
          <a:xfrm>
            <a:off x="349200" y="3821400"/>
            <a:ext cx="7173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https://aws.amazon.com/datasets/million-song-dataset/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3" name="CustomShape 10"/>
          <p:cNvSpPr/>
          <p:nvPr/>
        </p:nvSpPr>
        <p:spPr>
          <a:xfrm>
            <a:off x="331920" y="4239360"/>
            <a:ext cx="3668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https://data.worldbank.org/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4" name="CustomShape 11"/>
          <p:cNvSpPr/>
          <p:nvPr/>
        </p:nvSpPr>
        <p:spPr>
          <a:xfrm>
            <a:off x="320040" y="4718160"/>
            <a:ext cx="5135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https://www.who.int/gho/database/en/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5" name="CustomShape 12"/>
          <p:cNvSpPr/>
          <p:nvPr/>
        </p:nvSpPr>
        <p:spPr>
          <a:xfrm>
            <a:off x="321840" y="5197320"/>
            <a:ext cx="5931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https://www.google.com/publicdata/directory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6" name="CustomShape 13"/>
          <p:cNvSpPr/>
          <p:nvPr/>
        </p:nvSpPr>
        <p:spPr>
          <a:xfrm>
            <a:off x="366480" y="5566680"/>
            <a:ext cx="3965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https://registry.opendata.aws/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CustomShape 14"/>
          <p:cNvSpPr/>
          <p:nvPr/>
        </p:nvSpPr>
        <p:spPr>
          <a:xfrm>
            <a:off x="361440" y="6078600"/>
            <a:ext cx="4215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https://data.fivethirtyeight.com/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8" name="CustomShape 15"/>
          <p:cNvSpPr/>
          <p:nvPr/>
        </p:nvSpPr>
        <p:spPr>
          <a:xfrm>
            <a:off x="6945840" y="1989360"/>
            <a:ext cx="4513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https://www.census.gov/data.html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9" name="CustomShape 16"/>
          <p:cNvSpPr/>
          <p:nvPr/>
        </p:nvSpPr>
        <p:spPr>
          <a:xfrm>
            <a:off x="7208640" y="2607120"/>
            <a:ext cx="3988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https://www.yelp.com/dataset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0" name="CustomShape 17"/>
          <p:cNvSpPr/>
          <p:nvPr/>
        </p:nvSpPr>
        <p:spPr>
          <a:xfrm>
            <a:off x="7651080" y="3232440"/>
            <a:ext cx="3102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https://data.unicef.org/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1" name="CustomShape 18"/>
          <p:cNvSpPr/>
          <p:nvPr/>
        </p:nvSpPr>
        <p:spPr>
          <a:xfrm>
            <a:off x="7005960" y="4506480"/>
            <a:ext cx="4393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https://www.kaggle.com/datasets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2" name="CustomShape 19"/>
          <p:cNvSpPr/>
          <p:nvPr/>
        </p:nvSpPr>
        <p:spPr>
          <a:xfrm>
            <a:off x="7989480" y="5105160"/>
            <a:ext cx="2426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https://lodum.de/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3" name="CustomShape 20"/>
          <p:cNvSpPr/>
          <p:nvPr/>
        </p:nvSpPr>
        <p:spPr>
          <a:xfrm>
            <a:off x="6617880" y="5670360"/>
            <a:ext cx="5169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https://archive.ics.uci.edu/ml/index.php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0" y="6550200"/>
            <a:ext cx="60955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https://www.xenonstack.com/blog/ingestion-processing-big-data-iot-stream/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5" name="Picture 2" descr=""/>
          <p:cNvPicPr/>
          <p:nvPr/>
        </p:nvPicPr>
        <p:blipFill>
          <a:blip r:embed="rId1"/>
          <a:stretch/>
        </p:blipFill>
        <p:spPr>
          <a:xfrm>
            <a:off x="858600" y="717120"/>
            <a:ext cx="10474560" cy="543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487880" y="2293560"/>
            <a:ext cx="9143640" cy="14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7200" spc="-1" strike="noStrike">
                <a:solidFill>
                  <a:srgbClr val="000000"/>
                </a:solidFill>
                <a:latin typeface="Calibri"/>
              </a:rPr>
              <a:t>Science?!</a:t>
            </a:r>
            <a:endParaRPr b="0" lang="en-US" sz="72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55840" y="1345680"/>
            <a:ext cx="1163592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data research:</a:t>
            </a:r>
            <a:br/>
            <a:endParaRPr b="0" lang="en-US" sz="36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Hypothesis-Driven: </a:t>
            </a:r>
            <a:br/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What kind of data do we need to help solve a problem?</a:t>
            </a:r>
            <a:br/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36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Data-Driven: </a:t>
            </a:r>
            <a:br/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What interesting problems can be solved with this data!?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2" descr=""/>
          <p:cNvPicPr/>
          <p:nvPr/>
        </p:nvPicPr>
        <p:blipFill>
          <a:blip r:embed="rId1"/>
          <a:srcRect l="14824" t="0" r="12438" b="0"/>
          <a:stretch/>
        </p:blipFill>
        <p:spPr>
          <a:xfrm>
            <a:off x="318960" y="215280"/>
            <a:ext cx="5770080" cy="5949360"/>
          </a:xfrm>
          <a:prstGeom prst="rect">
            <a:avLst/>
          </a:prstGeom>
          <a:ln>
            <a:noFill/>
          </a:ln>
        </p:spPr>
      </p:pic>
      <p:pic>
        <p:nvPicPr>
          <p:cNvPr id="179" name="Picture 4" descr=""/>
          <p:cNvPicPr/>
          <p:nvPr/>
        </p:nvPicPr>
        <p:blipFill>
          <a:blip r:embed="rId2"/>
          <a:stretch/>
        </p:blipFill>
        <p:spPr>
          <a:xfrm>
            <a:off x="6252840" y="419760"/>
            <a:ext cx="5658840" cy="554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5" descr=""/>
          <p:cNvPicPr/>
          <p:nvPr/>
        </p:nvPicPr>
        <p:blipFill>
          <a:blip r:embed="rId1"/>
          <a:stretch/>
        </p:blipFill>
        <p:spPr>
          <a:xfrm>
            <a:off x="5792400" y="957600"/>
            <a:ext cx="5518800" cy="5243760"/>
          </a:xfrm>
          <a:prstGeom prst="rect">
            <a:avLst/>
          </a:prstGeom>
          <a:ln>
            <a:noFill/>
          </a:ln>
        </p:spPr>
      </p:pic>
      <p:pic>
        <p:nvPicPr>
          <p:cNvPr id="181" name="Picture 5" descr=""/>
          <p:cNvPicPr/>
          <p:nvPr/>
        </p:nvPicPr>
        <p:blipFill>
          <a:blip r:embed="rId2"/>
          <a:stretch/>
        </p:blipFill>
        <p:spPr>
          <a:xfrm>
            <a:off x="918720" y="3364560"/>
            <a:ext cx="4172760" cy="3084120"/>
          </a:xfrm>
          <a:prstGeom prst="rect">
            <a:avLst/>
          </a:prstGeom>
          <a:ln>
            <a:noFill/>
          </a:ln>
        </p:spPr>
      </p:pic>
      <p:pic>
        <p:nvPicPr>
          <p:cNvPr id="182" name="Picture 7" descr=""/>
          <p:cNvPicPr/>
          <p:nvPr/>
        </p:nvPicPr>
        <p:blipFill>
          <a:blip r:embed="rId3"/>
          <a:stretch/>
        </p:blipFill>
        <p:spPr>
          <a:xfrm>
            <a:off x="920880" y="599400"/>
            <a:ext cx="4170600" cy="276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937600" y="1200240"/>
            <a:ext cx="6385320" cy="469440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3179520" y="237240"/>
            <a:ext cx="6761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Better half a loaf than no bread.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2152800" y="6211800"/>
            <a:ext cx="7954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 rtl="1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آب دریا را اگر نتوان کشید هم به قدر تشنگی باید چشید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6" dur="712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7" restart="whenNotActive" nodeType="interactiveSeq" fill="hold"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3" descr=""/>
          <p:cNvPicPr/>
          <p:nvPr/>
        </p:nvPicPr>
        <p:blipFill>
          <a:blip r:embed="rId1"/>
          <a:stretch/>
        </p:blipFill>
        <p:spPr>
          <a:xfrm>
            <a:off x="2957040" y="53640"/>
            <a:ext cx="9130680" cy="6756840"/>
          </a:xfrm>
          <a:prstGeom prst="rect">
            <a:avLst/>
          </a:prstGeom>
          <a:ln>
            <a:noFill/>
          </a:ln>
        </p:spPr>
      </p:pic>
      <p:pic>
        <p:nvPicPr>
          <p:cNvPr id="187" name="Picture 4" descr=""/>
          <p:cNvPicPr/>
          <p:nvPr/>
        </p:nvPicPr>
        <p:blipFill>
          <a:blip r:embed="rId2"/>
          <a:stretch/>
        </p:blipFill>
        <p:spPr>
          <a:xfrm>
            <a:off x="1382040" y="2026440"/>
            <a:ext cx="9762840" cy="223812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334080" y="242280"/>
            <a:ext cx="2095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Creativity!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4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" descr=""/>
          <p:cNvPicPr/>
          <p:nvPr/>
        </p:nvPicPr>
        <p:blipFill>
          <a:blip r:embed="rId1"/>
          <a:srcRect l="2261" t="1990" r="3008" b="1845"/>
          <a:stretch/>
        </p:blipFill>
        <p:spPr>
          <a:xfrm>
            <a:off x="335880" y="1765800"/>
            <a:ext cx="11549160" cy="392436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0" y="6550200"/>
            <a:ext cx="10671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https://towardsdatascience.com/do-gans-really-model-the-true-data-distribution-or-are-they-just-cleverly-fooling-us-d08df69f25eb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34080" y="242280"/>
            <a:ext cx="2095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Creativity!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3" descr=""/>
          <p:cNvPicPr/>
          <p:nvPr/>
        </p:nvPicPr>
        <p:blipFill>
          <a:blip r:embed="rId1"/>
          <a:stretch/>
        </p:blipFill>
        <p:spPr>
          <a:xfrm>
            <a:off x="7022520" y="1230480"/>
            <a:ext cx="4133520" cy="2871000"/>
          </a:xfrm>
          <a:prstGeom prst="rect">
            <a:avLst/>
          </a:prstGeom>
          <a:ln>
            <a:noFill/>
          </a:ln>
        </p:spPr>
      </p:pic>
      <p:pic>
        <p:nvPicPr>
          <p:cNvPr id="193" name="Picture 4" descr=""/>
          <p:cNvPicPr/>
          <p:nvPr/>
        </p:nvPicPr>
        <p:blipFill>
          <a:blip r:embed="rId2"/>
          <a:stretch/>
        </p:blipFill>
        <p:spPr>
          <a:xfrm>
            <a:off x="601920" y="969480"/>
            <a:ext cx="5433840" cy="3393000"/>
          </a:xfrm>
          <a:prstGeom prst="rect">
            <a:avLst/>
          </a:prstGeom>
          <a:ln>
            <a:noFill/>
          </a:ln>
        </p:spPr>
      </p:pic>
      <p:pic>
        <p:nvPicPr>
          <p:cNvPr id="194" name="Picture 5" descr=""/>
          <p:cNvPicPr/>
          <p:nvPr/>
        </p:nvPicPr>
        <p:blipFill>
          <a:blip r:embed="rId3"/>
          <a:stretch/>
        </p:blipFill>
        <p:spPr>
          <a:xfrm>
            <a:off x="851400" y="4714920"/>
            <a:ext cx="2466720" cy="1847520"/>
          </a:xfrm>
          <a:prstGeom prst="rect">
            <a:avLst/>
          </a:prstGeom>
          <a:ln>
            <a:noFill/>
          </a:ln>
        </p:spPr>
      </p:pic>
      <p:pic>
        <p:nvPicPr>
          <p:cNvPr id="195" name="Picture 9" descr=""/>
          <p:cNvPicPr/>
          <p:nvPr/>
        </p:nvPicPr>
        <p:blipFill>
          <a:blip r:embed="rId4"/>
          <a:stretch/>
        </p:blipFill>
        <p:spPr>
          <a:xfrm>
            <a:off x="3743280" y="4548240"/>
            <a:ext cx="2095200" cy="2180880"/>
          </a:xfrm>
          <a:prstGeom prst="rect">
            <a:avLst/>
          </a:prstGeom>
          <a:ln>
            <a:noFill/>
          </a:ln>
        </p:spPr>
      </p:pic>
      <p:pic>
        <p:nvPicPr>
          <p:cNvPr id="196" name="Picture 6" descr=""/>
          <p:cNvPicPr/>
          <p:nvPr/>
        </p:nvPicPr>
        <p:blipFill>
          <a:blip r:embed="rId5"/>
          <a:stretch/>
        </p:blipFill>
        <p:spPr>
          <a:xfrm>
            <a:off x="7459920" y="4282200"/>
            <a:ext cx="3189600" cy="244692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332640" y="242280"/>
            <a:ext cx="2122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Discovery!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2508120" y="263880"/>
            <a:ext cx="7550280" cy="636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4" descr=""/>
          <p:cNvPicPr/>
          <p:nvPr/>
        </p:nvPicPr>
        <p:blipFill>
          <a:blip r:embed="rId1"/>
          <a:stretch/>
        </p:blipFill>
        <p:spPr>
          <a:xfrm>
            <a:off x="301320" y="1168200"/>
            <a:ext cx="10527480" cy="5413320"/>
          </a:xfrm>
          <a:prstGeom prst="rect">
            <a:avLst/>
          </a:prstGeom>
          <a:ln>
            <a:noFill/>
          </a:ln>
        </p:spPr>
      </p:pic>
      <p:sp>
        <p:nvSpPr>
          <p:cNvPr id="199" name="CustomShape 1"/>
          <p:cNvSpPr/>
          <p:nvPr/>
        </p:nvSpPr>
        <p:spPr>
          <a:xfrm>
            <a:off x="332640" y="242280"/>
            <a:ext cx="2122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Discovery!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9400" y="6396480"/>
            <a:ext cx="4190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Google “how google ai can play”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594160" y="1192320"/>
            <a:ext cx="8710920" cy="489996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333720" y="242280"/>
            <a:ext cx="2320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Walking! :D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0" dur="110828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1" restart="whenNotActive" nodeType="interactiveSeq" fill="hold"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3227400" y="1100520"/>
            <a:ext cx="7920000" cy="514584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259560" y="278280"/>
            <a:ext cx="3277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Understanding!?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23760" y="6406200"/>
            <a:ext cx="5279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Google “Audio-Visual Speech Separation”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71" dur="34388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72" restart="whenNotActive" nodeType="interactiveSeq" fill="hold"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487880" y="2293560"/>
            <a:ext cx="9143640" cy="14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7200" spc="-1" strike="noStrike">
                <a:solidFill>
                  <a:srgbClr val="000000"/>
                </a:solidFill>
                <a:latin typeface="Calibri"/>
              </a:rPr>
              <a:t>I wanna be one of them!</a:t>
            </a:r>
            <a:endParaRPr b="0" lang="en-US" sz="72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96400" y="420120"/>
            <a:ext cx="10749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</a:rPr>
              <a:t>Data: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acquisition , structure, storage, cleaning, management …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903600" y="1451160"/>
            <a:ext cx="105746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</a:rPr>
              <a:t>Statistics: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probability, error analysis, statistical significance …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865800" y="2482200"/>
            <a:ext cx="108216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</a:rPr>
              <a:t>Programming: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OS, development (at least in one language) …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874800" y="3512880"/>
            <a:ext cx="65757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</a:rPr>
              <a:t>Machine learning: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almost all of it!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997560" y="4543920"/>
            <a:ext cx="103111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</a:rPr>
              <a:t>Practice: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(practice, experience, taste) real world examples!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893160" y="5509440"/>
            <a:ext cx="974124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You need to be passionate about data, your questions and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 lot of crazy things in programming!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769280" y="1144080"/>
            <a:ext cx="6793560" cy="509508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402840" y="3512880"/>
            <a:ext cx="3783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Be a Book Worm!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5" name="Line 2"/>
          <p:cNvSpPr/>
          <p:nvPr/>
        </p:nvSpPr>
        <p:spPr>
          <a:xfrm flipH="1">
            <a:off x="1398240" y="3691800"/>
            <a:ext cx="1183320" cy="353880"/>
          </a:xfrm>
          <a:prstGeom prst="line">
            <a:avLst/>
          </a:prstGeom>
          <a:ln w="7632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3"/>
          <p:cNvSpPr/>
          <p:nvPr/>
        </p:nvSpPr>
        <p:spPr>
          <a:xfrm>
            <a:off x="600480" y="2927880"/>
            <a:ext cx="34592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(Computer+”book”)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403920" y="1284480"/>
            <a:ext cx="38692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You definitely need to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86" dur="5200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87" restart="whenNotActive" nodeType="interactiveSeq" fill="hold"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1" dur="1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529640" y="2078280"/>
            <a:ext cx="6287400" cy="26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Types of data</a:t>
            </a:r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Structured vs. Unstructured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Quantitative vs. Categorical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Discrete vs. Continuous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Ordinal vs. Nominal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529640" y="354240"/>
            <a:ext cx="9514800" cy="167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data acquisition:</a:t>
            </a:r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Data Sources: Companies/Proprietary Data, APIs, Government, Academic, Web Scraping/Crawling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529640" y="4822200"/>
            <a:ext cx="4942800" cy="167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Structure and Formats: </a:t>
            </a:r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CSV, XML, SQL, JSON, H5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Databases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2" dur="indefinite" restart="never" nodeType="tmRoot">
          <p:childTnLst>
            <p:seq>
              <p:cTn id="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529640" y="354240"/>
            <a:ext cx="7757640" cy="569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Statistics:</a:t>
            </a:r>
            <a:br/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How events are alike?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How much an event is probable?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How one can compare different results?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Correlation analysis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Normalizations, compatibility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Noise, errors and artifacts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Data augmentation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Data Imputation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Outlier Detection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4" dur="indefinite" restart="never" nodeType="tmRoot">
          <p:childTnLst>
            <p:seq>
              <p:cTn id="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529640" y="354240"/>
            <a:ext cx="10662120" cy="66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Statistics:</a:t>
            </a:r>
            <a:br/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Monte Carlo based techniques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Distributions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Modeling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Parametric vs. Nonparametric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Supervised vs. Unsupervised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Blackbox vs. Descriptive (Prediction vs Inference)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First-Principle vs. Data-Driven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Deterministic vs. Stochastic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Flat vs. Hierarchical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Fitting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6" dur="indefinite" restart="never" nodeType="tmRoot">
          <p:childTnLst>
            <p:seq>
              <p:cTn id="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529640" y="354240"/>
            <a:ext cx="7757640" cy="569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Model Evaluation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Metrics: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Accuracy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Precision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Recall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Absolute Error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MSE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Methods: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Cross Validation</a:t>
            </a:r>
            <a:endParaRPr b="0" lang="en-US" sz="32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Bootstrapping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8" dur="indefinite" restart="never" nodeType="tmRoot">
          <p:childTnLst>
            <p:seq>
              <p:cTn id="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7459200" y="3998160"/>
            <a:ext cx="2957760" cy="27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50000"/>
              </a:lnSpc>
              <a:spcBef>
                <a:spcPts val="1001"/>
              </a:spcBef>
            </a:pPr>
            <a:r>
              <a:rPr b="1" lang="en-US" sz="13800" spc="-1" strike="noStrike">
                <a:solidFill>
                  <a:srgbClr val="000000"/>
                </a:solidFill>
                <a:latin typeface="Calibri"/>
              </a:rPr>
              <a:t>BIG</a:t>
            </a:r>
            <a:endParaRPr b="0" lang="en-US" sz="13800" spc="-1" strike="noStrike">
              <a:latin typeface="Arial"/>
            </a:endParaRPr>
          </a:p>
          <a:p>
            <a:pPr algn="ctr">
              <a:lnSpc>
                <a:spcPct val="50000"/>
              </a:lnSpc>
              <a:spcBef>
                <a:spcPts val="1001"/>
              </a:spcBef>
            </a:pPr>
            <a:r>
              <a:rPr b="1" lang="en-US" sz="8000" spc="-1" strike="noStrike">
                <a:solidFill>
                  <a:srgbClr val="000000"/>
                </a:solidFill>
                <a:latin typeface="Calibri"/>
              </a:rPr>
              <a:t>DATA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7137360" y="337320"/>
            <a:ext cx="3601800" cy="2428200"/>
          </a:xfrm>
          <a:prstGeom prst="rect">
            <a:avLst/>
          </a:prstGeom>
          <a:ln>
            <a:noFill/>
          </a:ln>
        </p:spPr>
      </p:pic>
      <p:pic>
        <p:nvPicPr>
          <p:cNvPr id="129" name="Picture 3" descr=""/>
          <p:cNvPicPr/>
          <p:nvPr/>
        </p:nvPicPr>
        <p:blipFill>
          <a:blip r:embed="rId2"/>
          <a:stretch/>
        </p:blipFill>
        <p:spPr>
          <a:xfrm>
            <a:off x="765360" y="337320"/>
            <a:ext cx="4317120" cy="2428200"/>
          </a:xfrm>
          <a:prstGeom prst="rect">
            <a:avLst/>
          </a:prstGeom>
          <a:ln>
            <a:noFill/>
          </a:ln>
        </p:spPr>
      </p:pic>
      <p:pic>
        <p:nvPicPr>
          <p:cNvPr id="130" name="Picture 4" descr=""/>
          <p:cNvPicPr/>
          <p:nvPr/>
        </p:nvPicPr>
        <p:blipFill>
          <a:blip r:embed="rId3"/>
          <a:stretch/>
        </p:blipFill>
        <p:spPr>
          <a:xfrm>
            <a:off x="765360" y="3545280"/>
            <a:ext cx="4317120" cy="242820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283680" y="2763720"/>
            <a:ext cx="528084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4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800" spc="-1" strike="noStrike">
                <a:solidFill>
                  <a:srgbClr val="000000"/>
                </a:solidFill>
                <a:latin typeface="Calibri"/>
              </a:rPr>
              <a:t>Empirical evidence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657000" y="6005160"/>
            <a:ext cx="453456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4800" spc="-1" strike="noStrike">
                <a:solidFill>
                  <a:srgbClr val="000000"/>
                </a:solidFill>
                <a:latin typeface="Calibri"/>
              </a:rPr>
              <a:t>Scientific theory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5931360" y="2791440"/>
            <a:ext cx="601380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4800" spc="-1" strike="noStrike">
                <a:solidFill>
                  <a:srgbClr val="000000"/>
                </a:solidFill>
                <a:latin typeface="Calibri"/>
              </a:rPr>
              <a:t>Computational science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5931360" y="5974200"/>
            <a:ext cx="601380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4800" spc="-1" strike="noStrike">
                <a:solidFill>
                  <a:srgbClr val="000000"/>
                </a:solidFill>
                <a:latin typeface="Calibri"/>
              </a:rPr>
              <a:t>Data science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529640" y="354240"/>
            <a:ext cx="7757640" cy="557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Feature engineering:</a:t>
            </a:r>
            <a:br/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Rounding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Scaling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Binning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Interactions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Transformation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Dimensionality Reduction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Encoding, Embedding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00" dur="indefinite" restart="never" nodeType="tmRoot">
          <p:childTnLst>
            <p:seq>
              <p:cTn id="1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529640" y="354240"/>
            <a:ext cx="7757640" cy="61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(machine learning) Models: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Linear Regression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Logistic Regression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DistanceBased/Network algorithms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Nearest Neighbor methods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Clustering algorithms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Naive Bayes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Ensemble methods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Random forests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SVMs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ANNs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02" dur="indefinite" restart="never" nodeType="tmRoot">
          <p:childTnLst>
            <p:seq>
              <p:cTn id="1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529640" y="354240"/>
            <a:ext cx="7757640" cy="42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Machine learning (concepts):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Training/Validating/Testing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Overfitting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Bias/Variance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Regularization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Hyperparameters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04" dur="indefinite" restart="never" nodeType="tmRoot">
          <p:childTnLst>
            <p:seq>
              <p:cTn id="1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529640" y="354240"/>
            <a:ext cx="10949040" cy="66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Artificial Neural Networks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Perceptron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Activation Functions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Optimizers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Dropout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Convolutions, Poolings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Recurrents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Regression, Classification, Detection, Segmentation …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Transfer Learning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Generative Adversarial Networks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06" dur="indefinite" restart="never" nodeType="tmRoot">
          <p:childTnLst>
            <p:seq>
              <p:cTn id="1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246760" y="1035360"/>
            <a:ext cx="73094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Calibri"/>
              </a:rPr>
              <a:t>How is one able to deal with this load of works?!?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897200" y="2855160"/>
            <a:ext cx="8008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One does not need to do that!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1625400" y="4182120"/>
            <a:ext cx="855180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Data science does  need a lot of collaboration, team work, discussion, …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108" dur="indefinite" restart="never" nodeType="tmRoot">
          <p:childTnLst>
            <p:seq>
              <p:cTn id="1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991440" y="479520"/>
            <a:ext cx="10949040" cy="679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Programming skills or </a:t>
            </a:r>
            <a:r>
              <a:rPr b="0" lang="en-US" sz="4000" spc="-1" strike="noStrike">
                <a:solidFill>
                  <a:srgbClr val="ff0000"/>
                </a:solidFill>
                <a:latin typeface="Calibri"/>
              </a:rPr>
              <a:t>how we can cook a data scientist?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Mentioned knowledge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Computer and OS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Programming concepts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At least one hot programming language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Good awareness and understanding of various packages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Cooperative manner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 sufficient amount of confidence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And, a massive amount of enthusiasm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0" dur="indefinite" restart="never" nodeType="tmRoot">
          <p:childTnLst>
            <p:seq>
              <p:cTn id="1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529640" y="354240"/>
            <a:ext cx="10949040" cy="48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Project management, collaboration and communication skills: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GitHub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Scrum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Documentation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Visualization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2" dur="indefinite" restart="never" nodeType="tmRoot">
          <p:childTnLst>
            <p:seq>
              <p:cTn id="1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5" descr=""/>
          <p:cNvPicPr/>
          <p:nvPr/>
        </p:nvPicPr>
        <p:blipFill>
          <a:blip r:embed="rId1"/>
          <a:stretch/>
        </p:blipFill>
        <p:spPr>
          <a:xfrm>
            <a:off x="1780560" y="161280"/>
            <a:ext cx="8618040" cy="659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4" dur="indefinite" restart="never" nodeType="tmRoot">
          <p:childTnLst>
            <p:seq>
              <p:cTn id="1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1" descr=""/>
          <p:cNvPicPr/>
          <p:nvPr/>
        </p:nvPicPr>
        <p:blipFill>
          <a:blip r:embed="rId1"/>
          <a:stretch/>
        </p:blipFill>
        <p:spPr>
          <a:xfrm>
            <a:off x="633240" y="2438280"/>
            <a:ext cx="7282080" cy="387324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444880" y="3881160"/>
            <a:ext cx="2919960" cy="12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4800" spc="-1" strike="noStrike">
                <a:solidFill>
                  <a:srgbClr val="000000"/>
                </a:solidFill>
                <a:latin typeface="Calibri"/>
                <a:ea typeface="DejaVu Sans"/>
              </a:rPr>
              <a:t>1613-1950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689760" y="628560"/>
            <a:ext cx="4455360" cy="7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  <a:ea typeface="DejaVu Sans"/>
              </a:rPr>
              <a:t>Computer: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16" dur="indefinite" restart="never" nodeType="tmRoot">
          <p:childTnLst>
            <p:seq>
              <p:cTn id="1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89760" y="628560"/>
            <a:ext cx="4455360" cy="7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  <a:ea typeface="DejaVu Sans"/>
              </a:rPr>
              <a:t>Computer: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3818520" y="2806920"/>
            <a:ext cx="5163480" cy="189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6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6600" spc="-1" strike="noStrike">
                <a:solidFill>
                  <a:srgbClr val="000000"/>
                </a:solidFill>
                <a:latin typeface="Calibri"/>
                <a:ea typeface="DejaVu Sans"/>
              </a:rPr>
              <a:t>Logical </a:t>
            </a:r>
            <a:endParaRPr b="0" lang="en-US" sz="66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6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6600" spc="-1" strike="noStrike">
                <a:solidFill>
                  <a:srgbClr val="000000"/>
                </a:solidFill>
                <a:latin typeface="Calibri"/>
                <a:ea typeface="DejaVu Sans"/>
              </a:rPr>
              <a:t>Arithmetic</a:t>
            </a:r>
            <a:endParaRPr b="0" lang="en-US" sz="6600" spc="-1" strike="noStrike">
              <a:latin typeface="Arial"/>
            </a:endParaRPr>
          </a:p>
        </p:txBody>
      </p:sp>
    </p:spTree>
  </p:cSld>
  <p:timing>
    <p:tnLst>
      <p:par>
        <p:cTn id="118" dur="indefinite" restart="never" nodeType="tmRoot">
          <p:childTnLst>
            <p:seq>
              <p:cTn id="1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87880" y="2293560"/>
            <a:ext cx="9143640" cy="14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7200" spc="-1" strike="noStrike">
                <a:solidFill>
                  <a:srgbClr val="000000"/>
                </a:solidFill>
                <a:latin typeface="Calibri"/>
              </a:rPr>
              <a:t>Data?!</a:t>
            </a:r>
            <a:endParaRPr b="0" lang="en-US" sz="7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1" descr=""/>
          <p:cNvPicPr/>
          <p:nvPr/>
        </p:nvPicPr>
        <p:blipFill>
          <a:blip r:embed="rId1"/>
          <a:stretch/>
        </p:blipFill>
        <p:spPr>
          <a:xfrm>
            <a:off x="484200" y="2066760"/>
            <a:ext cx="5485680" cy="4114080"/>
          </a:xfrm>
          <a:prstGeom prst="rect">
            <a:avLst/>
          </a:prstGeom>
          <a:ln>
            <a:noFill/>
          </a:ln>
        </p:spPr>
      </p:pic>
      <p:pic>
        <p:nvPicPr>
          <p:cNvPr id="240" name="Picture 3" descr=""/>
          <p:cNvPicPr/>
          <p:nvPr/>
        </p:nvPicPr>
        <p:blipFill>
          <a:blip r:embed="rId2"/>
          <a:stretch/>
        </p:blipFill>
        <p:spPr>
          <a:xfrm>
            <a:off x="6305400" y="2066760"/>
            <a:ext cx="5259600" cy="411408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689760" y="628560"/>
            <a:ext cx="4455360" cy="7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  <a:ea typeface="DejaVu Sans"/>
              </a:rPr>
              <a:t>Computer: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20" dur="indefinite" restart="never" nodeType="tmRoot">
          <p:childTnLst>
            <p:seq>
              <p:cTn id="1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1" descr=""/>
          <p:cNvPicPr/>
          <p:nvPr/>
        </p:nvPicPr>
        <p:blipFill>
          <a:blip r:embed="rId1"/>
          <a:srcRect l="0" t="9975" r="0" b="10645"/>
          <a:stretch/>
        </p:blipFill>
        <p:spPr>
          <a:xfrm>
            <a:off x="3586320" y="896760"/>
            <a:ext cx="7881480" cy="549828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689760" y="628560"/>
            <a:ext cx="4455360" cy="7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  <a:ea typeface="DejaVu Sans"/>
              </a:rPr>
              <a:t>Computer: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22" dur="indefinite" restart="never" nodeType="tmRoot">
          <p:childTnLst>
            <p:seq>
              <p:cTn id="1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2" descr=""/>
          <p:cNvPicPr/>
          <p:nvPr/>
        </p:nvPicPr>
        <p:blipFill>
          <a:blip r:embed="rId1"/>
          <a:stretch/>
        </p:blipFill>
        <p:spPr>
          <a:xfrm>
            <a:off x="548640" y="0"/>
            <a:ext cx="4633920" cy="6857280"/>
          </a:xfrm>
          <a:prstGeom prst="rect">
            <a:avLst/>
          </a:prstGeom>
          <a:ln>
            <a:noFill/>
          </a:ln>
        </p:spPr>
      </p:pic>
      <p:pic>
        <p:nvPicPr>
          <p:cNvPr id="245" name="Picture 5" descr=""/>
          <p:cNvPicPr/>
          <p:nvPr/>
        </p:nvPicPr>
        <p:blipFill>
          <a:blip r:embed="rId2"/>
          <a:stretch/>
        </p:blipFill>
        <p:spPr>
          <a:xfrm>
            <a:off x="5343120" y="1911960"/>
            <a:ext cx="6573960" cy="303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4" dur="indefinite" restart="never" nodeType="tmRoot">
          <p:childTnLst>
            <p:seq>
              <p:cTn id="1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1"/>
          <a:stretch/>
        </p:blipFill>
        <p:spPr>
          <a:xfrm>
            <a:off x="2418840" y="737640"/>
            <a:ext cx="7352280" cy="55141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26" dur="indefinite" restart="never" nodeType="tmRoot">
          <p:childTnLst>
            <p:seq>
              <p:cTn id="1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2997720" y="3052080"/>
            <a:ext cx="5811480" cy="7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8000" spc="-1" strike="noStrike">
                <a:solidFill>
                  <a:srgbClr val="000000"/>
                </a:solidFill>
                <a:latin typeface="Calibri"/>
                <a:ea typeface="DejaVu Sans"/>
              </a:rPr>
              <a:t>LET’S DIVE!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2"/>
          <a:stretch/>
        </p:blipFill>
        <p:spPr>
          <a:xfrm>
            <a:off x="7936920" y="2070720"/>
            <a:ext cx="2626560" cy="271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8" dur="indefinite" restart="never" nodeType="tmRoot">
          <p:childTnLst>
            <p:seq>
              <p:cTn id="1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3540960" y="2284560"/>
            <a:ext cx="5181480" cy="21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TextShape 2"/>
          <p:cNvSpPr txBox="1"/>
          <p:nvPr/>
        </p:nvSpPr>
        <p:spPr>
          <a:xfrm>
            <a:off x="3200400" y="2468880"/>
            <a:ext cx="6309360" cy="1844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3800" spc="-1" strike="noStrike">
                <a:solidFill>
                  <a:srgbClr val="000000"/>
                </a:solidFill>
                <a:latin typeface="Calibri"/>
              </a:rPr>
              <a:t>Thanks!</a:t>
            </a:r>
            <a:endParaRPr b="0" lang="en-US" sz="13800" spc="-1" strike="noStrike">
              <a:latin typeface="Arial"/>
            </a:endParaRPr>
          </a:p>
        </p:txBody>
      </p:sp>
    </p:spTree>
  </p:cSld>
  <p:timing>
    <p:tnLst>
      <p:par>
        <p:cTn id="130" dur="indefinite" restart="never" nodeType="tmRoot">
          <p:childTnLst>
            <p:seq>
              <p:cTn id="1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6550200"/>
            <a:ext cx="7296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https://www.smartdatacollective.com/big-data-20-free-big-data-sources-everyone-should-know/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7" name="Picture 4" descr=""/>
          <p:cNvPicPr/>
          <p:nvPr/>
        </p:nvPicPr>
        <p:blipFill>
          <a:blip r:embed="rId1"/>
          <a:stretch/>
        </p:blipFill>
        <p:spPr>
          <a:xfrm>
            <a:off x="43920" y="810000"/>
            <a:ext cx="3272400" cy="238104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3318480" y="810000"/>
            <a:ext cx="2381040" cy="2381040"/>
          </a:xfrm>
          <a:prstGeom prst="rect">
            <a:avLst/>
          </a:prstGeom>
          <a:ln>
            <a:noFill/>
          </a:ln>
        </p:spPr>
      </p:pic>
      <p:pic>
        <p:nvPicPr>
          <p:cNvPr id="139" name="Picture 6" descr=""/>
          <p:cNvPicPr/>
          <p:nvPr/>
        </p:nvPicPr>
        <p:blipFill>
          <a:blip r:embed="rId3"/>
          <a:srcRect l="38883" t="0" r="0" b="0"/>
          <a:stretch/>
        </p:blipFill>
        <p:spPr>
          <a:xfrm>
            <a:off x="5707080" y="818280"/>
            <a:ext cx="2264400" cy="2381040"/>
          </a:xfrm>
          <a:prstGeom prst="rect">
            <a:avLst/>
          </a:prstGeom>
          <a:ln>
            <a:noFill/>
          </a:ln>
        </p:spPr>
      </p:pic>
      <p:pic>
        <p:nvPicPr>
          <p:cNvPr id="140" name="Picture 8" descr=""/>
          <p:cNvPicPr/>
          <p:nvPr/>
        </p:nvPicPr>
        <p:blipFill>
          <a:blip r:embed="rId4"/>
          <a:stretch/>
        </p:blipFill>
        <p:spPr>
          <a:xfrm>
            <a:off x="10061640" y="805320"/>
            <a:ext cx="2052000" cy="2455920"/>
          </a:xfrm>
          <a:prstGeom prst="rect">
            <a:avLst/>
          </a:prstGeom>
          <a:ln>
            <a:noFill/>
          </a:ln>
        </p:spPr>
      </p:pic>
      <p:pic>
        <p:nvPicPr>
          <p:cNvPr id="141" name="Picture 9" descr=""/>
          <p:cNvPicPr/>
          <p:nvPr/>
        </p:nvPicPr>
        <p:blipFill>
          <a:blip r:embed="rId5"/>
          <a:stretch/>
        </p:blipFill>
        <p:spPr>
          <a:xfrm>
            <a:off x="209880" y="3240720"/>
            <a:ext cx="2604240" cy="2460600"/>
          </a:xfrm>
          <a:prstGeom prst="rect">
            <a:avLst/>
          </a:prstGeom>
          <a:ln>
            <a:noFill/>
          </a:ln>
        </p:spPr>
      </p:pic>
      <p:pic>
        <p:nvPicPr>
          <p:cNvPr id="142" name="Picture 11" descr=""/>
          <p:cNvPicPr/>
          <p:nvPr/>
        </p:nvPicPr>
        <p:blipFill>
          <a:blip r:embed="rId6"/>
          <a:srcRect l="12620" t="0" r="14593" b="0"/>
          <a:stretch/>
        </p:blipFill>
        <p:spPr>
          <a:xfrm>
            <a:off x="2814480" y="3245040"/>
            <a:ext cx="3178080" cy="2455920"/>
          </a:xfrm>
          <a:prstGeom prst="rect">
            <a:avLst/>
          </a:prstGeom>
          <a:ln>
            <a:noFill/>
          </a:ln>
        </p:spPr>
      </p:pic>
      <p:pic>
        <p:nvPicPr>
          <p:cNvPr id="143" name="Picture 13" descr=""/>
          <p:cNvPicPr/>
          <p:nvPr/>
        </p:nvPicPr>
        <p:blipFill>
          <a:blip r:embed="rId7"/>
          <a:srcRect l="6931" t="0" r="6489" b="0"/>
          <a:stretch/>
        </p:blipFill>
        <p:spPr>
          <a:xfrm>
            <a:off x="7978680" y="805320"/>
            <a:ext cx="2061360" cy="2381040"/>
          </a:xfrm>
          <a:prstGeom prst="rect">
            <a:avLst/>
          </a:prstGeom>
          <a:ln>
            <a:noFill/>
          </a:ln>
        </p:spPr>
      </p:pic>
      <p:pic>
        <p:nvPicPr>
          <p:cNvPr id="144" name="Picture 14" descr=""/>
          <p:cNvPicPr/>
          <p:nvPr/>
        </p:nvPicPr>
        <p:blipFill>
          <a:blip r:embed="rId8"/>
          <a:srcRect l="17604" t="0" r="8701" b="0"/>
          <a:stretch/>
        </p:blipFill>
        <p:spPr>
          <a:xfrm>
            <a:off x="6013800" y="3240720"/>
            <a:ext cx="2595960" cy="2460600"/>
          </a:xfrm>
          <a:prstGeom prst="rect">
            <a:avLst/>
          </a:prstGeom>
          <a:ln>
            <a:noFill/>
          </a:ln>
        </p:spPr>
      </p:pic>
      <p:pic>
        <p:nvPicPr>
          <p:cNvPr id="145" name="Picture 16" descr=""/>
          <p:cNvPicPr/>
          <p:nvPr/>
        </p:nvPicPr>
        <p:blipFill>
          <a:blip r:embed="rId9"/>
          <a:srcRect l="5753" t="0" r="21963" b="0"/>
          <a:stretch/>
        </p:blipFill>
        <p:spPr>
          <a:xfrm>
            <a:off x="8631360" y="3240720"/>
            <a:ext cx="3254760" cy="249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9400" y="1960920"/>
            <a:ext cx="1106172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New telescopes collect today 50 times the info they collected 5 years ago.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Goggle process 24 PB per day = US library of congressX1000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Facebook updates 10M photos per hour and 38B like per day.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YouTube adds one hour of video every second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64760" y="578520"/>
            <a:ext cx="32792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"/>
              </a:rPr>
              <a:t>How BIG?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3" descr=""/>
          <p:cNvPicPr/>
          <p:nvPr/>
        </p:nvPicPr>
        <p:blipFill>
          <a:blip r:embed="rId1"/>
          <a:srcRect l="0" t="0" r="0" b="33147"/>
          <a:stretch/>
        </p:blipFill>
        <p:spPr>
          <a:xfrm>
            <a:off x="5877000" y="580680"/>
            <a:ext cx="5593680" cy="1435680"/>
          </a:xfrm>
          <a:prstGeom prst="rect">
            <a:avLst/>
          </a:prstGeom>
          <a:ln>
            <a:noFill/>
          </a:ln>
        </p:spPr>
      </p:pic>
      <p:pic>
        <p:nvPicPr>
          <p:cNvPr id="149" name="Picture 4" descr=""/>
          <p:cNvPicPr/>
          <p:nvPr/>
        </p:nvPicPr>
        <p:blipFill>
          <a:blip r:embed="rId2"/>
          <a:stretch/>
        </p:blipFill>
        <p:spPr>
          <a:xfrm>
            <a:off x="5514480" y="2052720"/>
            <a:ext cx="6282720" cy="454716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358560" y="580680"/>
            <a:ext cx="6687000" cy="254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6000" spc="-1" strike="noStrike">
                <a:solidFill>
                  <a:srgbClr val="000000"/>
                </a:solidFill>
                <a:latin typeface="Calibri"/>
              </a:rPr>
              <a:t>An example in Physics!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487880" y="2293560"/>
            <a:ext cx="9143640" cy="240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7200" spc="-1" strike="noStrike">
                <a:solidFill>
                  <a:srgbClr val="000000"/>
                </a:solidFill>
                <a:latin typeface="Calibri"/>
              </a:rPr>
              <a:t>Do we have access to them?!</a:t>
            </a:r>
            <a:endParaRPr b="0" lang="en-US" sz="7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61080" y="411480"/>
            <a:ext cx="3974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https://www.data.gov/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3" name="Picture 5" descr=""/>
          <p:cNvPicPr/>
          <p:nvPr/>
        </p:nvPicPr>
        <p:blipFill>
          <a:blip r:embed="rId1"/>
          <a:stretch/>
        </p:blipFill>
        <p:spPr>
          <a:xfrm>
            <a:off x="333720" y="1810800"/>
            <a:ext cx="11356200" cy="384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8777</TotalTime>
  <Application>LibreOffice/6.0.7.3$Linux_X86_64 LibreOffice_project/00m0$Build-3</Application>
  <Words>554</Words>
  <Paragraphs>169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2018-08-23T11:35:27Z</dcterms:created>
  <dc:creator>gf</dc:creator>
  <dc:description/>
  <dc:language>en-US</dc:language>
  <cp:lastModifiedBy/>
  <dcterms:modified xsi:type="dcterms:W3CDTF">2020-02-03T11:20:02Z</dcterms:modified>
  <cp:revision>225</cp:revision>
  <dc:subject/>
  <dc:title>علیرضا وفایی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4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37</vt:i4>
  </property>
</Properties>
</file>